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2" r:id="rId2"/>
    <p:sldId id="349" r:id="rId3"/>
    <p:sldId id="350" r:id="rId4"/>
    <p:sldId id="351" r:id="rId5"/>
    <p:sldId id="352" r:id="rId6"/>
    <p:sldId id="321" r:id="rId7"/>
    <p:sldId id="313" r:id="rId8"/>
    <p:sldId id="318" r:id="rId9"/>
    <p:sldId id="317" r:id="rId10"/>
    <p:sldId id="324" r:id="rId11"/>
    <p:sldId id="316" r:id="rId12"/>
    <p:sldId id="327" r:id="rId13"/>
    <p:sldId id="325" r:id="rId14"/>
    <p:sldId id="353" r:id="rId15"/>
  </p:sldIdLst>
  <p:sldSz cx="12188825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8000"/>
    <a:srgbClr val="00660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834" y="-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7E8EA-08B0-4967-8F03-20DFA7CEE581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CAC41-4682-4A58-86CC-280C66DE2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23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CAC41-4682-4A58-86CC-280C66DE2B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844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CAC41-4682-4A58-86CC-280C66DE2B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94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CAC41-4682-4A58-86CC-280C66DE2B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539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CAC41-4682-4A58-86CC-280C66DE2B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983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CAC41-4682-4A58-86CC-280C66DE2B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82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CAC41-4682-4A58-86CC-280C66DE2B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82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CAC41-4682-4A58-86CC-280C66DE2B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94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CAC41-4682-4A58-86CC-280C66DE2B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14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CAC41-4682-4A58-86CC-280C66DE2B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392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CAC41-4682-4A58-86CC-280C66DE2B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23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CAC41-4682-4A58-86CC-280C66DE2B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637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CAC41-4682-4A58-86CC-280C66DE2B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23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CAC41-4682-4A58-86CC-280C66DE2B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7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45E3-DD2B-49A1-9D55-698780E69516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5E8D-D4B9-4091-B438-4F80EC5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45E3-DD2B-49A1-9D55-698780E69516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5E8D-D4B9-4091-B438-4F80EC5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45E3-DD2B-49A1-9D55-698780E69516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5E8D-D4B9-4091-B438-4F80EC5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45E3-DD2B-49A1-9D55-698780E69516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5E8D-D4B9-4091-B438-4F80EC5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45E3-DD2B-49A1-9D55-698780E69516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5E8D-D4B9-4091-B438-4F80EC5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45E3-DD2B-49A1-9D55-698780E69516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5E8D-D4B9-4091-B438-4F80EC5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45E3-DD2B-49A1-9D55-698780E69516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5E8D-D4B9-4091-B438-4F80EC5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45E3-DD2B-49A1-9D55-698780E69516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5E8D-D4B9-4091-B438-4F80EC5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45E3-DD2B-49A1-9D55-698780E69516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5E8D-D4B9-4091-B438-4F80EC5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45E3-DD2B-49A1-9D55-698780E69516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5E8D-D4B9-4091-B438-4F80EC5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45E3-DD2B-49A1-9D55-698780E69516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5E8D-D4B9-4091-B438-4F80EC5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45E3-DD2B-49A1-9D55-698780E69516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05E8D-D4B9-4091-B438-4F80EC53F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88825" cy="7620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Activities of TNAU in the Promotion of Natural Farming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flipV="1">
            <a:off x="0" y="6705599"/>
            <a:ext cx="12188825" cy="198117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44" y="1066800"/>
            <a:ext cx="6181598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Image result for tnau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32" y="110362"/>
            <a:ext cx="554873" cy="56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55812" y="5048071"/>
            <a:ext cx="8001000" cy="1267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Nammazhvar Organic Farming Research Centre</a:t>
            </a:r>
          </a:p>
          <a:p>
            <a:pPr algn="ctr">
              <a:lnSpc>
                <a:spcPct val="120000"/>
              </a:lnSpc>
            </a:pPr>
            <a:r>
              <a:rPr lang="en-US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Tamil Nadu Agricultural University</a:t>
            </a:r>
          </a:p>
          <a:p>
            <a:pPr algn="ctr">
              <a:lnSpc>
                <a:spcPct val="120000"/>
              </a:lnSpc>
            </a:pPr>
            <a:r>
              <a:rPr lang="en-US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Coimbatore, Tamil Nadu</a:t>
            </a:r>
            <a:endParaRPr lang="en-US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65612" y="2743200"/>
            <a:ext cx="3810000" cy="12192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EXTENSION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flipV="1">
            <a:off x="0" y="6705599"/>
            <a:ext cx="12188825" cy="198117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4536"/>
            <a:ext cx="12188825" cy="156936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en-US" sz="22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2034" y="685800"/>
            <a:ext cx="11824740" cy="2819400"/>
          </a:xfrm>
        </p:spPr>
        <p:txBody>
          <a:bodyPr>
            <a:noAutofit/>
          </a:bodyPr>
          <a:lstStyle/>
          <a:p>
            <a:pPr marL="236538" indent="-236538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Dr. R. Krishnan, Professor and Head, Dr. M. Suganthy, Professor (Entomology) and Dr. P. </a:t>
            </a:r>
            <a:r>
              <a:rPr lang="en-US" sz="18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Janaki</a:t>
            </a:r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Professor (Soil Science) of TNAU are serving as </a:t>
            </a:r>
            <a:r>
              <a:rPr lang="en-US" sz="1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expert speakers / resource persons </a:t>
            </a:r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for the National Nodal Centres for Natural Farming - MANAGE and SAUs </a:t>
            </a:r>
            <a:r>
              <a:rPr lang="en-US" sz="18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viz., </a:t>
            </a:r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8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GBPUAT, Pantnagar, MPUAT, Udaipur,  UAHS, Shivamogga,  ANGRAU, RARS, Anakapalle  </a:t>
            </a:r>
          </a:p>
          <a:p>
            <a:pPr marL="236538" lvl="0" indent="-236538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TNAU &amp; MANAGE - Collaborative online training program on “Natural Farming for Sustainable Agriculture” - 9</a:t>
            </a:r>
            <a:r>
              <a:rPr lang="en-IN" sz="1800" b="1" baseline="30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IN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to 13</a:t>
            </a:r>
            <a:r>
              <a:rPr lang="en-IN" sz="1800" b="1" baseline="30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IN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October, 2023 - </a:t>
            </a:r>
            <a:r>
              <a:rPr lang="en-IN" sz="18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217 scientists, extension officers, KVK - SMS, students and progressive farmers</a:t>
            </a:r>
            <a:r>
              <a:rPr lang="en-IN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are participating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Extension Activities of TNAU in the Promotion of Natural Farming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146" name="AutoShape 2" descr="blob:https://web.whatsapp.com/73d45464-7d26-44c5-808e-40d8dd00322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C:\Users\admin\Downloads\WhatsApp Image 2023-10-12 at 5.05.14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4332" y="3505200"/>
            <a:ext cx="3902927" cy="3200400"/>
          </a:xfrm>
          <a:prstGeom prst="rect">
            <a:avLst/>
          </a:prstGeom>
          <a:noFill/>
        </p:spPr>
      </p:pic>
      <p:pic>
        <p:nvPicPr>
          <p:cNvPr id="6149" name="Picture 5" descr="C:\Users\admin\Downloads\WhatsApp Image 2023-10-05 at 3.41.31 P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52" y="3505200"/>
            <a:ext cx="3962400" cy="3200400"/>
          </a:xfrm>
          <a:prstGeom prst="rect">
            <a:avLst/>
          </a:prstGeom>
          <a:noFill/>
        </p:spPr>
      </p:pic>
      <p:sp>
        <p:nvSpPr>
          <p:cNvPr id="6151" name="AutoShape 7" descr="blob:https://web.whatsapp.com/c08eaf30-44e6-42bd-b1a0-eff765fc46f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Image result for tnau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91" y="123984"/>
            <a:ext cx="358067" cy="3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INTEL\Downloads\WhatsApp Image 2023-10-12 at 9.23.55 AM.jpeg"/>
          <p:cNvPicPr>
            <a:picLocks noChangeAspect="1" noChangeArrowheads="1"/>
          </p:cNvPicPr>
          <p:nvPr/>
        </p:nvPicPr>
        <p:blipFill>
          <a:blip r:embed="rId6">
            <a:lum bright="10000" contrast="10000"/>
          </a:blip>
          <a:srcRect l="23608" t="13333" r="36155" b="50555"/>
          <a:stretch>
            <a:fillRect/>
          </a:stretch>
        </p:blipFill>
        <p:spPr bwMode="auto">
          <a:xfrm>
            <a:off x="3812162" y="3505200"/>
            <a:ext cx="475488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2034" y="640412"/>
            <a:ext cx="11824740" cy="2225692"/>
          </a:xfrm>
        </p:spPr>
        <p:txBody>
          <a:bodyPr>
            <a:noAutofit/>
          </a:bodyPr>
          <a:lstStyle/>
          <a:p>
            <a:pPr marL="236538" lvl="0" indent="-236538" algn="just">
              <a:lnSpc>
                <a:spcPct val="130000"/>
              </a:lnSpc>
              <a:spcBef>
                <a:spcPts val="300"/>
              </a:spcBef>
            </a:pPr>
            <a:r>
              <a:rPr lang="en-IN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Organized 8 trainings on “Natural Farming” to the Champion farmers and Community resource persons of The Nilgiris district</a:t>
            </a:r>
            <a:endParaRPr lang="en-US" sz="17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36538" lvl="0" indent="-236538" algn="just">
              <a:lnSpc>
                <a:spcPct val="130000"/>
              </a:lnSpc>
              <a:spcBef>
                <a:spcPts val="300"/>
              </a:spcBef>
            </a:pPr>
            <a:r>
              <a:rPr lang="en-US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Trained 12 </a:t>
            </a:r>
            <a:r>
              <a:rPr lang="en-US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clusters consisting of 300 farmers </a:t>
            </a:r>
            <a:r>
              <a:rPr lang="en-US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on “Natural Farming Practices” under PKVY project in Coimbatore district </a:t>
            </a:r>
            <a:endParaRPr lang="en-IN" sz="17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36538" indent="-236538" algn="just">
              <a:lnSpc>
                <a:spcPct val="130000"/>
              </a:lnSpc>
              <a:spcBef>
                <a:spcPts val="300"/>
              </a:spcBef>
            </a:pPr>
            <a:r>
              <a:rPr lang="en-IN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Conducted 32 </a:t>
            </a:r>
            <a:r>
              <a:rPr lang="en-IN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Front Line Demonstrations </a:t>
            </a:r>
            <a:r>
              <a:rPr lang="en-IN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on “Natural Farming practices for various crops” at farmers field (Cotton - 8; Groundnut - 8; Sorghum - 16)</a:t>
            </a:r>
            <a:endParaRPr lang="en-US" sz="17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Extension Activities of TNAU in the Promotion of Natural Farming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146" name="AutoShape 2" descr="blob:https://web.whatsapp.com/73d45464-7d26-44c5-808e-40d8dd00322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 descr="C:\Users\admin\Downloads\WhatsApp Image 2023-10-10 at 12.54.36 PM.jpeg"/>
          <p:cNvPicPr>
            <a:picLocks noChangeAspect="1" noChangeArrowheads="1"/>
          </p:cNvPicPr>
          <p:nvPr/>
        </p:nvPicPr>
        <p:blipFill>
          <a:blip r:embed="rId3"/>
          <a:srcRect r="13269"/>
          <a:stretch>
            <a:fillRect/>
          </a:stretch>
        </p:blipFill>
        <p:spPr bwMode="auto">
          <a:xfrm>
            <a:off x="4272306" y="2917180"/>
            <a:ext cx="3815728" cy="2004269"/>
          </a:xfrm>
          <a:prstGeom prst="rect">
            <a:avLst/>
          </a:prstGeom>
          <a:noFill/>
        </p:spPr>
      </p:pic>
      <p:pic>
        <p:nvPicPr>
          <p:cNvPr id="31746" name="Picture 2" descr="C:\Users\admin\Downloads\WhatsApp Image 2023-10-12 at 5.20.56 AM.jpeg"/>
          <p:cNvPicPr>
            <a:picLocks noChangeAspect="1" noChangeArrowheads="1"/>
          </p:cNvPicPr>
          <p:nvPr/>
        </p:nvPicPr>
        <p:blipFill>
          <a:blip r:embed="rId4"/>
          <a:srcRect t="12826"/>
          <a:stretch>
            <a:fillRect/>
          </a:stretch>
        </p:blipFill>
        <p:spPr bwMode="auto">
          <a:xfrm>
            <a:off x="410944" y="5007188"/>
            <a:ext cx="3733800" cy="1774611"/>
          </a:xfrm>
          <a:prstGeom prst="rect">
            <a:avLst/>
          </a:prstGeom>
          <a:noFill/>
        </p:spPr>
      </p:pic>
      <p:pic>
        <p:nvPicPr>
          <p:cNvPr id="31747" name="Picture 3" descr="C:\Users\admin\Downloads\WhatsApp Image 2023-10-12 at 5.21.35 A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9110" y="2921029"/>
            <a:ext cx="3440952" cy="2015506"/>
          </a:xfrm>
          <a:prstGeom prst="rect">
            <a:avLst/>
          </a:prstGeom>
          <a:noFill/>
        </p:spPr>
      </p:pic>
      <p:pic>
        <p:nvPicPr>
          <p:cNvPr id="31748" name="Picture 4" descr="C:\Users\admin\Downloads\WhatsApp Image 2023-10-12 at 5.06.19 AM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11" y="2926677"/>
            <a:ext cx="3733799" cy="2032011"/>
          </a:xfrm>
          <a:prstGeom prst="rect">
            <a:avLst/>
          </a:prstGeom>
          <a:noFill/>
        </p:spPr>
      </p:pic>
      <p:pic>
        <p:nvPicPr>
          <p:cNvPr id="11" name="Picture 23" descr="E:\2022-23\Action plan - Farmers participatory photos\DSC_1597.JPG"/>
          <p:cNvPicPr>
            <a:picLocks noChangeAspect="1" noChangeArrowheads="1"/>
          </p:cNvPicPr>
          <p:nvPr/>
        </p:nvPicPr>
        <p:blipFill>
          <a:blip r:embed="rId7">
            <a:lum bright="20000" contrast="30000"/>
          </a:blip>
          <a:srcRect l="96" t="21875"/>
          <a:stretch>
            <a:fillRect/>
          </a:stretch>
        </p:blipFill>
        <p:spPr bwMode="auto">
          <a:xfrm>
            <a:off x="4265612" y="5004560"/>
            <a:ext cx="3810000" cy="177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H:\To work\Senguttai Demo Photos\DSC_00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2246" y="5021558"/>
            <a:ext cx="3429000" cy="1757612"/>
          </a:xfrm>
          <a:prstGeom prst="rect">
            <a:avLst/>
          </a:prstGeom>
          <a:noFill/>
        </p:spPr>
      </p:pic>
      <p:pic>
        <p:nvPicPr>
          <p:cNvPr id="13" name="Picture 2" descr="Image result for tnau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260" y="169188"/>
            <a:ext cx="283152" cy="2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0812" y="838200"/>
            <a:ext cx="11824740" cy="3124200"/>
          </a:xfrm>
        </p:spPr>
        <p:txBody>
          <a:bodyPr>
            <a:noAutofit/>
          </a:bodyPr>
          <a:lstStyle/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Conducting monthly training on “Organic  and Natural Farming” to farmers and stakeholders</a:t>
            </a:r>
          </a:p>
          <a:p>
            <a:pPr lvl="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Training on “Organic  and Natural Farming” to the organic FPOs (8 trainings)</a:t>
            </a:r>
          </a:p>
          <a:p>
            <a:pPr lvl="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Five trainings to the school and college children of Tamil Nadu and Kerala on “Natural Farming” and providing hands on training on preparation of on-farm inputs.</a:t>
            </a:r>
          </a:p>
          <a:p>
            <a:pPr lvl="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Creating awareness on “Natural farming practices and inputs preparation” to college students, farmers, stakeholders through trainings, exhibitions and demonstrations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Extension Activities of TNAU in the Promotion of Natural Farming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122" name="AutoShape 2" descr="blob:https://web.whatsapp.com/73d45464-7d26-44c5-808e-40d8dd00322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" descr="C:\Users\admin\Downloads\WhatsApp Image 2023-10-12 at 5.12.13 A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5720" y="4038600"/>
            <a:ext cx="3094892" cy="2667000"/>
          </a:xfrm>
          <a:prstGeom prst="rect">
            <a:avLst/>
          </a:prstGeom>
          <a:noFill/>
        </p:spPr>
      </p:pic>
      <p:pic>
        <p:nvPicPr>
          <p:cNvPr id="5123" name="Picture 3" descr="C:\Users\admin\Downloads\WhatsApp Image 2023-10-12 at 5.20.23 AM.jpeg"/>
          <p:cNvPicPr>
            <a:picLocks noChangeAspect="1" noChangeArrowheads="1"/>
          </p:cNvPicPr>
          <p:nvPr/>
        </p:nvPicPr>
        <p:blipFill>
          <a:blip r:embed="rId4" cstate="print"/>
          <a:srcRect l="11855"/>
          <a:stretch>
            <a:fillRect/>
          </a:stretch>
        </p:blipFill>
        <p:spPr bwMode="auto">
          <a:xfrm>
            <a:off x="6150943" y="4038601"/>
            <a:ext cx="2686669" cy="2666999"/>
          </a:xfrm>
          <a:prstGeom prst="rect">
            <a:avLst/>
          </a:prstGeom>
          <a:noFill/>
        </p:spPr>
      </p:pic>
      <p:pic>
        <p:nvPicPr>
          <p:cNvPr id="8" name="Picture 7" descr="C:\Users\INTEL\Downloads\IMG-20221223-WA0041.jpg"/>
          <p:cNvPicPr/>
          <p:nvPr/>
        </p:nvPicPr>
        <p:blipFill>
          <a:blip r:embed="rId5">
            <a:lum bright="10000" contrast="10000"/>
          </a:blip>
          <a:srcRect/>
          <a:stretch>
            <a:fillRect/>
          </a:stretch>
        </p:blipFill>
        <p:spPr bwMode="auto">
          <a:xfrm>
            <a:off x="0" y="4038600"/>
            <a:ext cx="30230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mage result for tnau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260" y="169188"/>
            <a:ext cx="283152" cy="2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INTEL\Downloads\WhatsApp Image 2023-10-12 at 10.24.18 AM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36025" y="4026312"/>
            <a:ext cx="3352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03238"/>
            <a:ext cx="10969943" cy="8683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Experts / Scientists working on Natural </a:t>
            </a: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Farming</a:t>
            </a:r>
            <a:endParaRPr lang="en-US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7010" y="1670398"/>
          <a:ext cx="11734804" cy="4654202"/>
        </p:xfrm>
        <a:graphic>
          <a:graphicData uri="http://schemas.openxmlformats.org/drawingml/2006/table">
            <a:tbl>
              <a:tblPr/>
              <a:tblGrid>
                <a:gridCol w="436621"/>
                <a:gridCol w="1849381"/>
                <a:gridCol w="2057400"/>
                <a:gridCol w="1066800"/>
                <a:gridCol w="2133600"/>
                <a:gridCol w="1066800"/>
                <a:gridCol w="1219200"/>
                <a:gridCol w="1905002"/>
              </a:tblGrid>
              <a:tr h="401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S. No.</a:t>
                      </a:r>
                      <a:endParaRPr lang="en-US" sz="1200" dirty="0">
                        <a:solidFill>
                          <a:srgbClr val="C00000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Name</a:t>
                      </a:r>
                      <a:endParaRPr lang="en-US" sz="1200" dirty="0">
                        <a:solidFill>
                          <a:srgbClr val="C00000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Address</a:t>
                      </a:r>
                      <a:endParaRPr lang="en-US" sz="1200" dirty="0">
                        <a:solidFill>
                          <a:srgbClr val="C00000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Mobile Number</a:t>
                      </a:r>
                      <a:endParaRPr lang="en-US" sz="1200" dirty="0">
                        <a:solidFill>
                          <a:srgbClr val="C00000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E-mail</a:t>
                      </a:r>
                      <a:endParaRPr lang="en-US" sz="1200" dirty="0">
                        <a:solidFill>
                          <a:srgbClr val="C00000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State</a:t>
                      </a:r>
                      <a:endParaRPr lang="en-US" sz="1200" dirty="0">
                        <a:solidFill>
                          <a:srgbClr val="C00000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Name of the organization</a:t>
                      </a:r>
                      <a:endParaRPr lang="en-US" sz="1200" dirty="0">
                        <a:solidFill>
                          <a:srgbClr val="C00000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Core area of work related to natural farming</a:t>
                      </a:r>
                      <a:endParaRPr lang="en-US" sz="1200" dirty="0">
                        <a:solidFill>
                          <a:srgbClr val="C00000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1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Dr. E. Somasundaram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Director (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Agri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-Business Development), TNAU, Coimbatore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9443578172</a:t>
                      </a:r>
                      <a:endParaRPr lang="en-US" sz="1200" dirty="0">
                        <a:solidFill>
                          <a:srgbClr val="002060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eagansomu@rediffmail.com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Tamil Nadu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Tamil Nadu Agricultural University</a:t>
                      </a:r>
                    </a:p>
                  </a:txBody>
                  <a:tcPr marL="62164" marR="621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Cropping system approach, Weed management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2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Dr. R. Krishnan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Professor and Head,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NOFRC, TNAU, Coimbatore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9443209452</a:t>
                      </a:r>
                      <a:endParaRPr lang="en-US" sz="1200" dirty="0">
                        <a:solidFill>
                          <a:srgbClr val="002060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agrikrish@tnau.ac.in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Tamil Nadu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Cropping system approach, Weed management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3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Dr. M. Suganthy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Professor (Entomology)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NOFRC, TNAU, Coimbatore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9486477255</a:t>
                      </a:r>
                      <a:endParaRPr lang="en-US" sz="1200" dirty="0">
                        <a:solidFill>
                          <a:srgbClr val="002060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suganthy@tnau.ac.in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Tamil Nadu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Plant protection in natural farming and ecosystem services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4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Dr. P. Janaki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Professor (Soil Science)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NOFRC, TNAU, Coimbatore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9443936160</a:t>
                      </a:r>
                      <a:endParaRPr lang="en-US" sz="1200" dirty="0">
                        <a:solidFill>
                          <a:srgbClr val="002060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janaki.p@tnau.ac.in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Tamil Nadu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Soil health, nutrient management and ecosystem services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5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Dr. M. Ramasubramanian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Professor (Extension)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NOFRC, TNAU, Coimbatore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9486734404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ramagriextension@gmail.com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Tamil Nadu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Documentation of ITKs in natural farming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6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Dr. E. Parameswari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Assoc. Prof. (Env. Science)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NOFRC, TNAU, Coimbatore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9688509232</a:t>
                      </a:r>
                      <a:endParaRPr lang="en-US" sz="1200" dirty="0">
                        <a:solidFill>
                          <a:srgbClr val="002060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parameswari.e@tnau.ac.in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Tamil Nadu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Farm waste recycling and carbon footprint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7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Dr. P. S. Kavitha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Assoc. Prof. (Horticulture)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NOFRC, TNAU, Coimbatore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9047065335</a:t>
                      </a:r>
                      <a:endParaRPr lang="en-US" sz="1200" dirty="0">
                        <a:solidFill>
                          <a:srgbClr val="002060"/>
                        </a:solidFill>
                        <a:latin typeface="Tahoma" pitchFamily="34" charset="0"/>
                        <a:ea typeface="Calibri"/>
                        <a:cs typeface="Tahoma" pitchFamily="34" charset="0"/>
                      </a:endParaRP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kavitha.ps@tnau.ac.in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Tamil Nadu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ahoma" pitchFamily="34" charset="0"/>
                          <a:ea typeface="Calibri"/>
                          <a:cs typeface="Tahoma" pitchFamily="34" charset="0"/>
                        </a:rPr>
                        <a:t>Natural farming in horticultural crops</a:t>
                      </a:r>
                    </a:p>
                  </a:txBody>
                  <a:tcPr marL="62164" marR="62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4536"/>
            <a:ext cx="12188825" cy="690336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en-US" sz="22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18012" y="2438400"/>
            <a:ext cx="3276600" cy="12192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TEACHING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flipV="1">
            <a:off x="0" y="6705599"/>
            <a:ext cx="12188825" cy="198117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Image result for tnau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4212" cy="69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6268" y="649962"/>
            <a:ext cx="11824740" cy="2514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TNAU has been selected as one of the 8 universities at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national level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to organize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training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on “Natural Farming : Present Status and Future Prospects” to enhance the competency of teachers of SAUs on Natural Farming under </a:t>
            </a:r>
            <a:r>
              <a:rPr lang="en-US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NAHEP - IDP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Organized a training from 28.08.23 to 08.09.23 -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30 scientists of 8 SAUs 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were trained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Second training programme will be organized from 27.11.2023 to 06.12.2023 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Activities of TNAU in the Promotion of Natural Farming at National level…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0" y="3238500"/>
            <a:ext cx="12188825" cy="3619500"/>
            <a:chOff x="0" y="3238500"/>
            <a:chExt cx="12188825" cy="3619500"/>
          </a:xfrm>
        </p:grpSpPr>
        <p:pic>
          <p:nvPicPr>
            <p:cNvPr id="5" name="Picture 4" descr="DSC_0191.JPG"/>
            <p:cNvPicPr>
              <a:picLocks noChangeAspect="1"/>
            </p:cNvPicPr>
            <p:nvPr/>
          </p:nvPicPr>
          <p:blipFill>
            <a:blip r:embed="rId3" cstate="print">
              <a:lum bright="20000" contrast="20000"/>
            </a:blip>
            <a:srcRect b="10526"/>
            <a:stretch>
              <a:fillRect/>
            </a:stretch>
          </p:blipFill>
          <p:spPr>
            <a:xfrm>
              <a:off x="5103812" y="3238500"/>
              <a:ext cx="2464675" cy="1880936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 rotWithShape="1">
            <a:blip r:embed="rId4"/>
            <a:srcRect l="36110" t="31664" b="11344"/>
            <a:stretch/>
          </p:blipFill>
          <p:spPr bwMode="auto">
            <a:xfrm>
              <a:off x="0" y="4953000"/>
              <a:ext cx="2743200" cy="190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8" name="Picture 7" descr="C:\Users\Happy\Desktop\NOFRC TRAINING\New folder\DSC_0138.JPG"/>
            <p:cNvPicPr/>
            <p:nvPr/>
          </p:nvPicPr>
          <p:blipFill>
            <a:blip r:embed="rId5" cstate="print"/>
            <a:srcRect l="10204" t="22892" r="37755" b="30120"/>
            <a:stretch>
              <a:fillRect/>
            </a:stretch>
          </p:blipFill>
          <p:spPr bwMode="auto">
            <a:xfrm>
              <a:off x="2817812" y="4953000"/>
              <a:ext cx="26670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C:\Users\Happy\Desktop\NOFRC TRAINING\New folder\DSC_0269.JPG"/>
            <p:cNvPicPr/>
            <p:nvPr/>
          </p:nvPicPr>
          <p:blipFill>
            <a:blip r:embed="rId6" cstate="print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0" y="3257550"/>
              <a:ext cx="2454512" cy="16763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C:\Users\Happy\Desktop\NOFRC TRAINING\New folder\DSC_0119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02716" y="4953000"/>
              <a:ext cx="2386109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C:\Users\Happy\Desktop\NOFRC TRAINING\29.08.2023 &amp; 30.08.2023\DSC_0923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4953000"/>
              <a:ext cx="22098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C:\Users\Happy\Desktop\NOFRC TRAINING\29.08.2023 &amp; 30.08.2023\DSC_0866.JP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18412" y="3257550"/>
              <a:ext cx="2552699" cy="1847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C:\Users\Happy\Desktop\NOFRC TRAINING\29.08.2023 &amp; 30.08.2023\DSC_0591.JPG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08612" y="4953000"/>
              <a:ext cx="22098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DSC_0165.JPG"/>
            <p:cNvPicPr>
              <a:picLocks noChangeAspect="1"/>
            </p:cNvPicPr>
            <p:nvPr/>
          </p:nvPicPr>
          <p:blipFill>
            <a:blip r:embed="rId11" cstate="print">
              <a:lum bright="30000" contrast="30000"/>
            </a:blip>
            <a:stretch>
              <a:fillRect/>
            </a:stretch>
          </p:blipFill>
          <p:spPr>
            <a:xfrm>
              <a:off x="2513012" y="3243514"/>
              <a:ext cx="2514600" cy="1732033"/>
            </a:xfrm>
            <a:prstGeom prst="rect">
              <a:avLst/>
            </a:prstGeom>
          </p:spPr>
        </p:pic>
        <p:pic>
          <p:nvPicPr>
            <p:cNvPr id="15" name="Picture 14" descr="C:\Users\Happy\Desktop\NOFRC TRAINING\29.08.2023 &amp; 30.08.2023\DSC_0550.JPG"/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100974" y="3257550"/>
              <a:ext cx="2068801" cy="1634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7" name="Picture 2" descr="Image result for tnau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996" y="92988"/>
            <a:ext cx="449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6268" y="1088112"/>
            <a:ext cx="5099944" cy="5562600"/>
          </a:xfrm>
        </p:spPr>
        <p:txBody>
          <a:bodyPr>
            <a:noAutofit/>
          </a:bodyPr>
          <a:lstStyle/>
          <a:p>
            <a:pPr algn="just">
              <a:lnSpc>
                <a:spcPct val="165000"/>
              </a:lnSpc>
            </a:pPr>
            <a:r>
              <a:rPr lang="en-US" sz="19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TNAU - NOFRC organized  5 days </a:t>
            </a:r>
            <a:r>
              <a:rPr lang="en-US" sz="19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entrepreneurial skill development course </a:t>
            </a:r>
            <a:r>
              <a:rPr lang="en-US" sz="19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on “Input Preparation for organic and natural farming” to the undergraduate students of </a:t>
            </a:r>
            <a:r>
              <a:rPr lang="en-US" sz="19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B.Sc. (Hons) Agriculture </a:t>
            </a:r>
            <a:r>
              <a:rPr lang="en-US" sz="19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19.06.2023 to 23.06.2023  under </a:t>
            </a:r>
            <a:r>
              <a:rPr lang="en-US" sz="19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NAHEP - IDP</a:t>
            </a:r>
            <a:r>
              <a:rPr lang="en-US" sz="19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>
              <a:lnSpc>
                <a:spcPct val="165000"/>
              </a:lnSpc>
            </a:pPr>
            <a:r>
              <a:rPr lang="en-US" sz="19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Experiential learning </a:t>
            </a:r>
            <a:r>
              <a:rPr lang="en-US" sz="1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“</a:t>
            </a:r>
            <a:r>
              <a:rPr lang="en-IN" sz="1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Organic / Natural Farming and Inputs Preparation” to B.Sc. (Agri.) &amp; B.Sc. (</a:t>
            </a:r>
            <a:r>
              <a:rPr lang="en-IN" sz="1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Horti</a:t>
            </a:r>
            <a:r>
              <a:rPr lang="en-IN" sz="1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 students</a:t>
            </a:r>
            <a:endParaRPr lang="en-US" sz="19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Activities of TNAU in the Promotion of Natural Farming…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6" name="Picture 5" descr="DSC_0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9036" y="1219200"/>
            <a:ext cx="3180995" cy="2486772"/>
          </a:xfrm>
          <a:prstGeom prst="rect">
            <a:avLst/>
          </a:prstGeom>
        </p:spPr>
      </p:pic>
      <p:pic>
        <p:nvPicPr>
          <p:cNvPr id="7" name="Picture 6" descr="DSC_0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75712" y="1219200"/>
            <a:ext cx="3180995" cy="2486772"/>
          </a:xfrm>
          <a:prstGeom prst="rect">
            <a:avLst/>
          </a:prstGeom>
        </p:spPr>
      </p:pic>
      <p:pic>
        <p:nvPicPr>
          <p:cNvPr id="8" name="Picture 7" descr="DSC_05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58250" y="3886200"/>
            <a:ext cx="3197225" cy="2433484"/>
          </a:xfrm>
          <a:prstGeom prst="rect">
            <a:avLst/>
          </a:prstGeom>
        </p:spPr>
      </p:pic>
      <p:pic>
        <p:nvPicPr>
          <p:cNvPr id="9" name="Picture 8" descr="DSC_06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9036" y="3886200"/>
            <a:ext cx="3182376" cy="2433484"/>
          </a:xfrm>
          <a:prstGeom prst="rect">
            <a:avLst/>
          </a:prstGeom>
        </p:spPr>
      </p:pic>
      <p:pic>
        <p:nvPicPr>
          <p:cNvPr id="10" name="Picture 2" descr="Image result for tnau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96" y="92988"/>
            <a:ext cx="449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6268" y="762000"/>
            <a:ext cx="11824740" cy="3615562"/>
          </a:xfrm>
        </p:spPr>
        <p:txBody>
          <a:bodyPr>
            <a:noAutofit/>
          </a:bodyPr>
          <a:lstStyle/>
          <a:p>
            <a:pPr algn="just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Dr. E. Somasundaram, Director (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Agri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-Business Development) and Dr. M. Suganthy, Professor (Entomology) of TNAU served as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Subject Matter Experts 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 the national level committee and contributed for restructuring the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syllabus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of Natural Farming 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as per New Education Policy 2020 for UG Certificate in Natural Farming, UG Diploma in Natural Farming, UG Degree - B.Sc. (Hons) Natural Farming or B.Sc. (Research) Natural Farming </a:t>
            </a:r>
          </a:p>
          <a:p>
            <a:pPr algn="just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Developed the syllabus for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common course on Natural Farming 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for B.Sc. (Hons) Agriculture / B.Sc. (Hons) Horticulture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4536"/>
            <a:ext cx="12188825" cy="6096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Activities of TNAU in the Promotion of Natural Farming at National level…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9" name="Picture 8" descr="NF Syllabus photo.jpeg"/>
          <p:cNvPicPr>
            <a:picLocks noChangeAspect="1"/>
          </p:cNvPicPr>
          <p:nvPr/>
        </p:nvPicPr>
        <p:blipFill>
          <a:blip r:embed="rId3"/>
          <a:srcRect l="12500" t="12222" r="5000" b="18889"/>
          <a:stretch>
            <a:fillRect/>
          </a:stretch>
        </p:blipFill>
        <p:spPr>
          <a:xfrm>
            <a:off x="114524" y="4571192"/>
            <a:ext cx="3101194" cy="2177950"/>
          </a:xfrm>
          <a:prstGeom prst="rect">
            <a:avLst/>
          </a:prstGeom>
        </p:spPr>
      </p:pic>
      <p:pic>
        <p:nvPicPr>
          <p:cNvPr id="10" name="Picture 9" descr="NF Syllabus photo 1.jpeg"/>
          <p:cNvPicPr>
            <a:picLocks noChangeAspect="1"/>
          </p:cNvPicPr>
          <p:nvPr/>
        </p:nvPicPr>
        <p:blipFill>
          <a:blip r:embed="rId4"/>
          <a:srcRect l="7500" t="15556" r="26538" b="30000"/>
          <a:stretch>
            <a:fillRect/>
          </a:stretch>
        </p:blipFill>
        <p:spPr>
          <a:xfrm>
            <a:off x="3391125" y="4572000"/>
            <a:ext cx="3124200" cy="2169009"/>
          </a:xfrm>
          <a:prstGeom prst="rect">
            <a:avLst/>
          </a:prstGeom>
        </p:spPr>
      </p:pic>
      <p:pic>
        <p:nvPicPr>
          <p:cNvPr id="11" name="Picture 10" descr="ADG 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1524" y="4573202"/>
            <a:ext cx="2513013" cy="2155700"/>
          </a:xfrm>
          <a:prstGeom prst="rect">
            <a:avLst/>
          </a:prstGeom>
        </p:spPr>
      </p:pic>
      <p:pic>
        <p:nvPicPr>
          <p:cNvPr id="12" name="Picture 11" descr="ADG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56927" y="4573202"/>
            <a:ext cx="2937554" cy="2155700"/>
          </a:xfrm>
          <a:prstGeom prst="rect">
            <a:avLst/>
          </a:prstGeom>
        </p:spPr>
      </p:pic>
      <p:pic>
        <p:nvPicPr>
          <p:cNvPr id="13" name="Picture 2" descr="Image result for tnau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96" y="92988"/>
            <a:ext cx="449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4536"/>
            <a:ext cx="12188825" cy="156936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en-US" sz="225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18012" y="2743200"/>
            <a:ext cx="3276600" cy="12192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flipV="1">
            <a:off x="0" y="6705599"/>
            <a:ext cx="12188825" cy="198117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2527" y="657708"/>
            <a:ext cx="12032557" cy="39732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All India Network Project on Organic Farming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en-US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Evaluated the cropping system suitable for natural farming: Cotton + Greengram - Sorghum + Chickpea - multivarietal sowing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en-US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Completed bio-characterization and validation of natural farming inputs </a:t>
            </a:r>
            <a:r>
              <a:rPr lang="en-US" sz="17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viz., </a:t>
            </a:r>
            <a:r>
              <a:rPr lang="en-US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Beejamrit, Jeevamrit, Ghanajeevamrit, Neemastra, Brahmastra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en-US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Geo-tagged characterization of farmers practicing natural farming in Tamil Nadu - 23 farmers have been geo-characterized since 2020-21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en-US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Farmer’s participatory validation of organic and natural farming practices - 32 trials have been completed since 2020-21 (Cotton - 8; Sorghum - 16 and Groundnut - 8) </a:t>
            </a:r>
            <a:endParaRPr lang="en-US" sz="1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Research Activities of TNAU in the Promotion of Natural Farming at National level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65332"/>
            <a:ext cx="3991599" cy="219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4212" y="4658472"/>
            <a:ext cx="3885282" cy="219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2540" y="4657527"/>
            <a:ext cx="4330700" cy="220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7" y="672763"/>
            <a:ext cx="12058198" cy="352069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PG and Doctoral Research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231775" indent="-23177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Comparative evaluation of organic and natural farming practices in groundnut and sesame</a:t>
            </a:r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sz="18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Natural Farming package of practices have been standardized for sesame and groundnut (PhD)</a:t>
            </a:r>
          </a:p>
          <a:p>
            <a:pPr marL="231775" indent="-23177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Evaluation of natural farming practices in garden land ecosystem in western zone of Tamil Nadu </a:t>
            </a:r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sz="18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Cotton + Greengram - Sorghum + Chickpea – Multivarietal green manuring: Best cropping system for western zone of Tamil Nadu (PhD)</a:t>
            </a:r>
          </a:p>
          <a:p>
            <a:pPr marL="231775" indent="-23177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Nutrient flow, dynamics and budgeting in natural farming and assessment of soil health </a:t>
            </a:r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(PG)</a:t>
            </a:r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Research Activities of TNAU in the Promotion of Natural Farming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026" name="Picture 2" descr="C:\Users\INTEL\Downloads\IMG_20220212_170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7" y="4326612"/>
            <a:ext cx="4062588" cy="2438400"/>
          </a:xfrm>
          <a:prstGeom prst="rect">
            <a:avLst/>
          </a:prstGeom>
          <a:noFill/>
        </p:spPr>
      </p:pic>
      <p:pic>
        <p:nvPicPr>
          <p:cNvPr id="7" name="Picture 6" descr="Gnut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4177538" y="4326613"/>
            <a:ext cx="4199467" cy="2438400"/>
          </a:xfrm>
          <a:prstGeom prst="rect">
            <a:avLst/>
          </a:prstGeom>
        </p:spPr>
      </p:pic>
      <p:pic>
        <p:nvPicPr>
          <p:cNvPr id="8" name="Picture 7" descr="Sesa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6055" y="4326613"/>
            <a:ext cx="3656189" cy="2438400"/>
          </a:xfrm>
          <a:prstGeom prst="rect">
            <a:avLst/>
          </a:prstGeom>
        </p:spPr>
      </p:pic>
      <p:pic>
        <p:nvPicPr>
          <p:cNvPr id="9" name="Picture 2" descr="Image result for tnau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96" y="92988"/>
            <a:ext cx="449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913110"/>
            <a:ext cx="11734799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University Research Project</a:t>
            </a:r>
            <a:endParaRPr lang="en-US" sz="1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IMG2020022513505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2241" y="3733800"/>
            <a:ext cx="38099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Dr. R.S, SOA, CBE\Core Project 18.09.2018\ZBNF statistics analysis\photos\DSC_07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198" y="3733800"/>
            <a:ext cx="411321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Dr. R.S, SOA, CBE\Core Project 18.09.2018\Photos - Field NA2\DSC_1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33801"/>
            <a:ext cx="40370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Research Activities of TNAU in the Promotion of Natural Farming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157" y="1642408"/>
            <a:ext cx="11869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On-farm resource quantification and utilization under zero budget natural farming system </a:t>
            </a:r>
          </a:p>
          <a:p>
            <a:pPr marL="231775" indent="-231775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Cropping System: Sorghum + cowpea - Studied the impact on soil health, plant growth, yield and economics and ZBNF system recorded 24% increased yield over the control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9" name="Picture 2" descr="Image result for tnau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96" y="92988"/>
            <a:ext cx="449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1089</Words>
  <Application>Microsoft Office PowerPoint</Application>
  <PresentationFormat>Custom</PresentationFormat>
  <Paragraphs>123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University Research Project</vt:lpstr>
      <vt:lpstr>Slide 10</vt:lpstr>
      <vt:lpstr>Slide 11</vt:lpstr>
      <vt:lpstr>Slide 12</vt:lpstr>
      <vt:lpstr>Slide 13</vt:lpstr>
      <vt:lpstr>Experts / Scientists working on Natural Farming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Soil health Management</dc:title>
  <dc:creator>admin</dc:creator>
  <cp:lastModifiedBy>INTEL</cp:lastModifiedBy>
  <cp:revision>399</cp:revision>
  <dcterms:created xsi:type="dcterms:W3CDTF">2023-08-01T16:45:08Z</dcterms:created>
  <dcterms:modified xsi:type="dcterms:W3CDTF">2023-10-31T07:20:17Z</dcterms:modified>
</cp:coreProperties>
</file>